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3" r:id="rId12"/>
    <p:sldId id="272" r:id="rId13"/>
    <p:sldId id="274" r:id="rId14"/>
    <p:sldId id="275" r:id="rId15"/>
    <p:sldId id="257" r:id="rId16"/>
    <p:sldId id="261" r:id="rId17"/>
    <p:sldId id="259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1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873647-C9EB-462D-8B00-6A442A457A8F}">
  <a:tblStyle styleId="{AF873647-C9EB-462D-8B00-6A442A457A8F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B9BD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B9BD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5B9BD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3C18DF1-641A-47E4-86A1-B1B25D8AFA6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7"/>
    <p:restoredTop sz="80621"/>
  </p:normalViewPr>
  <p:slideViewPr>
    <p:cSldViewPr>
      <p:cViewPr varScale="1">
        <p:scale>
          <a:sx n="102" d="100"/>
          <a:sy n="102" d="100"/>
        </p:scale>
        <p:origin x="122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6144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-US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Claudio </a:t>
            </a:r>
            <a:r>
              <a:rPr lang="en-US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Perrone</a:t>
            </a:r>
            <a:r>
              <a:rPr lang="en-US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says:</a:t>
            </a:r>
            <a:endParaRPr lang="en-US" sz="1000" dirty="0" smtClean="0"/>
          </a:p>
          <a:p>
            <a:pPr marL="214313" indent="-214313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 lang="en-US" sz="1000" dirty="0" smtClean="0"/>
          </a:p>
          <a:p>
            <a:pPr marL="214313" indent="-214313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Experimentation</a:t>
            </a:r>
            <a:endParaRPr lang="en-US" sz="1000" dirty="0" smtClean="0"/>
          </a:p>
          <a:p>
            <a:pPr marL="214313" indent="-214313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A3 Thinking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549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-US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Verna </a:t>
            </a:r>
            <a:r>
              <a:rPr lang="en-US" sz="12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Allee</a:t>
            </a:r>
            <a:r>
              <a:rPr lang="en-US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says:</a:t>
            </a:r>
            <a:endParaRPr lang="en-US" sz="1000" dirty="0" smtClean="0"/>
          </a:p>
          <a:p>
            <a:pPr marL="214313" indent="-214313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Roles before processes</a:t>
            </a:r>
            <a:endParaRPr lang="en-US" sz="1000" dirty="0" smtClean="0"/>
          </a:p>
          <a:p>
            <a:pPr marL="214313" indent="-214313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Interactions</a:t>
            </a:r>
            <a:endParaRPr lang="en-US" sz="1000" dirty="0" smtClean="0"/>
          </a:p>
          <a:p>
            <a:pPr marL="214313" indent="-214313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 Networks: Purpose &amp; So what:</a:t>
            </a:r>
            <a:endParaRPr lang="en-US" dirty="0" smtClean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Encourages/Drives: non-linear thinking (you start with roles and the activities and deliverables they provide to each other; do not start with sequencing); it’s a pattern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visualisation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method for distinguishing tangible and intangible deliverables (sidebar/non-contractual (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 a value stream deliverable) extras that keep the value stream running smoothly – so what: why is this required, it’s a workaround, or should it be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formalised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?)</a:t>
            </a:r>
            <a:endParaRPr lang="en-US" dirty="0" smtClean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Needs to start with a clear purpose statement: “find better ways to leverage feedback to improve product development”</a:t>
            </a:r>
            <a:endParaRPr lang="en-US" dirty="0" smtClean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should Value Networks be resourced? Are there informal bottlenecks?</a:t>
            </a:r>
            <a:endParaRPr lang="en-US" dirty="0" smtClean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all mapping exercises: provides insight and communication</a:t>
            </a:r>
            <a:endParaRPr lang="en-US" dirty="0" smtClean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‘next step’ analysis then gets into spreadsheet analysis</a:t>
            </a:r>
            <a:endParaRPr lang="en-US" dirty="0" smtClean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of intangible deliverables: a website that provides reference information</a:t>
            </a:r>
            <a:endParaRPr lang="en-US" dirty="0" smtClean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of issues surfaced: (1) intangible knowledge that “dead-ends”; (2) information flows that are ‘one-way’ (same as knowledge example); (3) opportunity to convert intangible knowledge products into a revenue producing value add.</a:t>
            </a:r>
            <a:endParaRPr lang="en-US" dirty="0" smtClean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Media: morphed from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-directional (newspapers,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tv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 to multi-directional (blogs, 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youtube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social)</a:t>
            </a:r>
            <a:endParaRPr lang="en-US" dirty="0" smtClean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Commercialisation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Research: focus on the roles (not individuals): get the right capabilities into roles, use partners more effectively, surface talent gaps</a:t>
            </a:r>
            <a:endParaRPr lang="en-US" dirty="0" smtClean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 of entering new markets (or with new products?)</a:t>
            </a:r>
            <a:endParaRPr lang="en-US" dirty="0" smtClean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of value of roles; degree of role coupling</a:t>
            </a:r>
            <a:endParaRPr lang="en-US" dirty="0" smtClean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pathways in a network means that the context drives the optimal flow</a:t>
            </a:r>
            <a:endParaRPr lang="en-US" dirty="0" smtClean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how it really works, not how its supposed to work	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68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David Woods: https://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www.youtube.com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watch?v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=7STcaWjJoww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Richard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Cook: https://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www.youtube.com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watch?v</a:t>
            </a:r>
            <a:r>
              <a:rPr lang="en-US" sz="1200" b="0" i="0" u="none" strike="noStrike" cap="none" baseline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=3ZP98stDUf0&amp;t=5s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9135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350b25c7a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350b25c7a_3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71450">
              <a:spcBef>
                <a:spcPts val="0"/>
              </a:spcBef>
            </a:pPr>
            <a:r>
              <a:rPr lang="en-US" dirty="0" smtClean="0"/>
              <a:t>You need both Value Chain (product/service value) and Value Network (intangibles, value based on person-person interactions)</a:t>
            </a:r>
          </a:p>
          <a:p>
            <a:pPr marL="171450" indent="-171450"/>
            <a:r>
              <a:rPr lang="en-US" dirty="0" smtClean="0"/>
              <a:t>Map and drive out waste; solve problems – continuously; learn</a:t>
            </a:r>
          </a:p>
          <a:p>
            <a:pPr marL="171450" indent="-171450"/>
            <a:r>
              <a:rPr lang="en-US" dirty="0" smtClean="0"/>
              <a:t>Scenario plan; identify and drill capabilities</a:t>
            </a:r>
          </a:p>
          <a:p>
            <a:pPr marL="171450" indent="-171450"/>
            <a:r>
              <a:rPr lang="en-US" dirty="0" smtClean="0"/>
              <a:t>Adaptive Universe &amp; Graceful Extensibility – needs Responsible People (David Woods)</a:t>
            </a:r>
          </a:p>
          <a:p>
            <a:pPr marL="514350" lvl="1" indent="-171450"/>
            <a:r>
              <a:rPr lang="en-US" dirty="0" smtClean="0"/>
              <a:t>Not constraining people to only their role</a:t>
            </a:r>
          </a:p>
          <a:p>
            <a:pPr marL="514350" lvl="1" indent="-171450"/>
            <a:r>
              <a:rPr lang="en-US" dirty="0" smtClean="0"/>
              <a:t>Learning</a:t>
            </a:r>
          </a:p>
          <a:p>
            <a:pPr marL="171450" indent="-171450"/>
            <a:r>
              <a:rPr lang="en-US" dirty="0" smtClean="0"/>
              <a:t>Creating Gaps is a challenge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g4350b25c7a_3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5312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768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350b25c7a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350b25c7a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Our systems are complex </a:t>
            </a:r>
            <a:endParaRPr sz="24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Sometimes simple standard prepared procedures</a:t>
            </a:r>
            <a:endParaRPr sz="11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Sometimes complicated can assemble practice drills together</a:t>
            </a:r>
            <a:endParaRPr sz="11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Sometimes complex have to invent new procedure</a:t>
            </a:r>
            <a:endParaRPr sz="11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Sometimes chaotic need reflex unthinking kata</a:t>
            </a:r>
            <a:endParaRPr sz="11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IT work flows in networks </a:t>
            </a:r>
            <a:endParaRPr sz="24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Braided rivers</a:t>
            </a:r>
            <a:endParaRPr sz="11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Mik</a:t>
            </a:r>
            <a:r>
              <a:rPr lang="en-US" sz="11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Kersten</a:t>
            </a:r>
            <a:endParaRPr sz="11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It's only a value stream at the micro scale as you zoom out it's a value network</a:t>
            </a:r>
            <a:endParaRPr sz="11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Scale up to networks</a:t>
            </a:r>
            <a:endParaRPr sz="24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Scaled agile framework </a:t>
            </a:r>
            <a:endParaRPr sz="11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programme</a:t>
            </a:r>
            <a:r>
              <a:rPr lang="en-US" sz="11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increments </a:t>
            </a:r>
            <a:endParaRPr sz="11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open space</a:t>
            </a:r>
            <a:endParaRPr sz="11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Programme</a:t>
            </a:r>
            <a:r>
              <a:rPr lang="en-US" sz="11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and product portfolio</a:t>
            </a:r>
            <a:endParaRPr dirty="0"/>
          </a:p>
        </p:txBody>
      </p:sp>
      <p:sp>
        <p:nvSpPr>
          <p:cNvPr id="95" name="Google Shape;95;g4350b25c7a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668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350b25c7a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350b25c7a_3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Our systems are complex </a:t>
            </a:r>
            <a:endParaRPr sz="24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Sometimes simple standard prepared </a:t>
            </a:r>
            <a:r>
              <a:rPr lang="en-US" sz="1100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procedures; cause and effect known; Best Practice; “one answer”</a:t>
            </a:r>
            <a:endParaRPr sz="11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Sometimes complicated can assemble practice drills </a:t>
            </a:r>
            <a:r>
              <a:rPr lang="en-US" sz="1100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together: with analysis, cause and effect are knowable. Experts. Risk of no innovation. There are options. Good Practice.</a:t>
            </a:r>
            <a:endParaRPr sz="11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Sometimes complex have to invent new </a:t>
            </a:r>
            <a:r>
              <a:rPr lang="en-US" sz="1100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procedure: no</a:t>
            </a:r>
            <a:r>
              <a:rPr lang="en-US" sz="1100" baseline="0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known or analytical way to link cause and effect; </a:t>
            </a:r>
            <a:r>
              <a:rPr lang="en-US" sz="1100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emergent</a:t>
            </a:r>
            <a:r>
              <a:rPr lang="en-US" sz="1100" baseline="0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patterns; ecosystems, weather, knowable in retrospect.</a:t>
            </a:r>
            <a:endParaRPr sz="11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Sometimes chaotic need reflex unthinking </a:t>
            </a:r>
            <a:r>
              <a:rPr lang="en-US" sz="1100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kata: Just act,</a:t>
            </a:r>
            <a:r>
              <a:rPr lang="en-US" sz="1100" baseline="0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based on experience, and drilled capabilities; Leader communicates and takes control</a:t>
            </a:r>
            <a:endParaRPr lang="en-US" sz="1100" dirty="0" smtClean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 smtClean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The IT use case covers</a:t>
            </a:r>
            <a:r>
              <a:rPr lang="en-US" sz="1100" baseline="0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all of these scenarios</a:t>
            </a:r>
            <a:endParaRPr sz="11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g4350b25c7a_3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4592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350b25c7a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350b25c7a_3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4350b25c7a_3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8083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 and So what: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Cynefin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useful here: All Blacks in Complicated; Wallabies try to use play based more in Simple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 able to adapt when necessary, not bound to a set play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Operating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Framework: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Freedom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within Frameworks (a term I am hearing around the traps): the ‘so what’ is the temptation to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over-simplify the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complicated and complex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endParaRPr lang="en-US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Culture (Intangible)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Char char="•"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 play for so something bigger than themselves; “The Jersey”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Char char="•"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Servant-Leader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Char char="•"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 the dressing room (Ego)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Char char="•"/>
            </a:pPr>
            <a:endParaRPr lang="en-US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Char char="•"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 Planning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Char char="•"/>
            </a:pPr>
            <a:endParaRPr lang="en-US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Char char="•"/>
            </a:pPr>
            <a:endParaRPr lang="en-US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charset="0"/>
              <a:buChar char="•"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61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Font typeface="Wingdings" charset="2"/>
              <a:buNone/>
            </a:pPr>
            <a:r>
              <a:rPr lang="en-US" dirty="0" smtClean="0"/>
              <a:t>Pros of</a:t>
            </a:r>
            <a:r>
              <a:rPr lang="en-US" baseline="0" dirty="0" smtClean="0"/>
              <a:t> the Manufacturing Paradigm: Porter and TPS</a:t>
            </a:r>
            <a:endParaRPr lang="en-US" dirty="0" smtClean="0"/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Focus on (strategy to) portfolio-led product or service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Helps visualize Left-Right flow in Value Streams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Suits deterministic activities (e.g. widgets, products) that can be automated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You need this for measuring flow / constraints (bottlenecks, time to value)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Guardrails depending on the context / degree of complexity (use </a:t>
            </a:r>
            <a:r>
              <a:rPr lang="en-US" dirty="0" err="1" smtClean="0"/>
              <a:t>Cynefin</a:t>
            </a:r>
            <a:r>
              <a:rPr lang="en-US" dirty="0" smtClean="0"/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</a:t>
            </a:r>
          </a:p>
          <a:p>
            <a:pPr marL="285750" indent="-285750">
              <a:buFont typeface=".AppleSystemUIFont" charset="-120"/>
              <a:buChar char="×"/>
            </a:pPr>
            <a:r>
              <a:rPr lang="en-US" dirty="0" smtClean="0"/>
              <a:t>Static,</a:t>
            </a:r>
            <a:r>
              <a:rPr lang="en-US" baseline="0" dirty="0" smtClean="0"/>
              <a:t> </a:t>
            </a:r>
            <a:r>
              <a:rPr lang="en-US" dirty="0" smtClean="0"/>
              <a:t>Linear, mechanistic model</a:t>
            </a:r>
          </a:p>
          <a:p>
            <a:pPr marL="285750" indent="-285750">
              <a:buFont typeface=".AppleSystemUIFont" charset="-120"/>
              <a:buChar char="×"/>
            </a:pPr>
            <a:r>
              <a:rPr lang="en-US" dirty="0" smtClean="0"/>
              <a:t>How do you account for the dynamics of roles and social interactions in creating value?</a:t>
            </a:r>
          </a:p>
          <a:p>
            <a:pPr marL="285750" indent="-285750">
              <a:buFont typeface=".AppleSystemUIFont" charset="-120"/>
              <a:buChar char="×"/>
            </a:pPr>
            <a:r>
              <a:rPr lang="en-US" dirty="0" smtClean="0"/>
              <a:t>Systems are in flux to their environment</a:t>
            </a:r>
          </a:p>
          <a:p>
            <a:pPr marL="285750" indent="-285750">
              <a:buFont typeface=".AppleSystemUIFont" charset="-120"/>
              <a:buChar char="×"/>
            </a:pPr>
            <a:r>
              <a:rPr lang="en-US" dirty="0" smtClean="0"/>
              <a:t>Cross-Value Stream orchestration &amp; governance?</a:t>
            </a:r>
          </a:p>
          <a:p>
            <a:pPr marL="285750" indent="-285750">
              <a:buFont typeface=".AppleSystemUIFont" charset="-120"/>
              <a:buChar char="×"/>
            </a:pPr>
            <a:r>
              <a:rPr lang="en-US" dirty="0" smtClean="0"/>
              <a:t>Learning, Experimentation and Problem Solving are Capabilities</a:t>
            </a:r>
          </a:p>
          <a:p>
            <a:pPr marL="285750" indent="-285750">
              <a:buFont typeface=".AppleSystemUIFont" charset="-120"/>
              <a:buChar char="×"/>
            </a:pPr>
            <a:r>
              <a:rPr lang="en-US" dirty="0" smtClean="0"/>
              <a:t>Why don’t people follow process?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IT4IT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Architecture – key point: uses Value Chain construct; describes core capabilities, artifacts and information flows.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What is the starting point of S2P (I am thinking that you cannot value stream Strategy)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260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3299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 and So what?</a:t>
            </a:r>
            <a:endParaRPr dirty="0"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is value actually created: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6666"/>
              <a:buFont typeface="Arial" charset="0"/>
              <a:buChar char="•"/>
              <a:tabLst/>
              <a:defRPr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Formal Structure </a:t>
            </a:r>
            <a:r>
              <a:rPr lang="mr-IN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Compliance structure, reporting,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accountability, pay, whose the boss! But this doesn’t actually get work done.</a:t>
            </a:r>
            <a:endParaRPr lang="en-US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Informal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Structure </a:t>
            </a:r>
            <a:r>
              <a:rPr lang="mr-IN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Its who you know.  But this doesn’t actually get work done.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6666"/>
              <a:buFont typeface="Arial" charset="0"/>
              <a:buChar char="•"/>
              <a:tabLst/>
              <a:defRPr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 Creation Structure -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 is created by individuals and teams that have mastery to get the job done </a:t>
            </a:r>
            <a:r>
              <a:rPr lang="mr-IN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Flexible work</a:t>
            </a:r>
          </a:p>
          <a:p>
            <a:pPr marL="628650" marR="0" lvl="1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a focus on ‘cells’ or teams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(rather than individuals)</a:t>
            </a:r>
          </a:p>
          <a:p>
            <a:pPr marL="628650" marR="0" lvl="1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Teams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organise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around work to be done, problems to be solved</a:t>
            </a:r>
          </a:p>
          <a:p>
            <a:pPr marL="628650" marR="0" lvl="1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making is close to the work being done (very Lean)</a:t>
            </a:r>
          </a:p>
          <a:p>
            <a:pPr marL="628650" marR="0" lvl="1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Periphery (Market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focussed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/facing) vs Centre (corporate / shared services) that only SERVES the periphery to create value.</a:t>
            </a:r>
            <a:endParaRPr lang="en-US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endParaRPr lang="en-US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 charset="0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6666"/>
              <a:buFont typeface="Arial" charset="0"/>
              <a:buChar char="•"/>
              <a:tabLst/>
              <a:defRPr/>
            </a:pP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Promote a result-based achievement culture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6666"/>
              <a:buFont typeface="Arial" charset="0"/>
              <a:buChar char="•"/>
              <a:tabLst/>
              <a:defRPr/>
            </a:pP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Promote self-development and mastery </a:t>
            </a:r>
            <a:endParaRPr lang="en-US" dirty="0" smtClean="0">
              <a:effectLst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6666"/>
              <a:buFont typeface="Arial" charset="0"/>
              <a:buChar char="•"/>
              <a:tabLst/>
              <a:defRPr/>
            </a:pP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Cultivate principles, not rules </a:t>
            </a:r>
            <a:endParaRPr lang="en-US" dirty="0" smtClean="0">
              <a:effectLst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6666"/>
              <a:buFont typeface="Arial" charset="0"/>
              <a:buChar char="•"/>
              <a:tabLst/>
              <a:defRPr/>
            </a:pP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Simple/few principles &gt; Complex behavior Complicated/many rules &gt; Stupid behavior </a:t>
            </a:r>
            <a:endParaRPr lang="en-US" dirty="0" smtClean="0">
              <a:effectLst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6666"/>
              <a:buFont typeface="Arial" charset="0"/>
              <a:buChar char="•"/>
              <a:tabLst/>
              <a:defRPr/>
            </a:pP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Focus leadership work on the system. Not on individual people. </a:t>
            </a:r>
            <a:endParaRPr lang="en-US" dirty="0" smtClean="0">
              <a:effectLst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6666"/>
              <a:buFont typeface="Arial" charset="0"/>
              <a:buChar char="•"/>
              <a:tabLst/>
              <a:defRPr/>
            </a:pP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Practice radical transparency </a:t>
            </a:r>
            <a:endParaRPr lang="en-US" dirty="0" smtClean="0">
              <a:effectLst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6666"/>
              <a:buFont typeface="Arial" charset="0"/>
              <a:buChar char="•"/>
              <a:tabLst/>
              <a:defRPr/>
            </a:pP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Make targets, measures and compensation “relative“ </a:t>
            </a:r>
            <a:endParaRPr lang="en-US" dirty="0" smtClean="0">
              <a:effectLst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6666"/>
              <a:buFont typeface="Arial" charset="0"/>
              <a:buChar char="•"/>
              <a:tabLst/>
              <a:defRPr/>
            </a:pP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Let purpose drive behavior, not numbers or manipulative and controlling processes </a:t>
            </a:r>
            <a:endParaRPr lang="en-US" dirty="0" smtClean="0">
              <a:effectLst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6666"/>
              <a:buFont typeface="Arial" charset="0"/>
              <a:buChar char="•"/>
              <a:tabLst/>
              <a:defRPr/>
            </a:pPr>
            <a:endParaRPr lang="en-US" dirty="0" smtClean="0">
              <a:effectLst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3086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www2.deloitte.com/insights/us/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/focus/business-trends/2015/supply-chains-to-value-webs-business-</a:t>
            </a:r>
            <a:r>
              <a:rPr lang="en-US" sz="12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trends.html</a:t>
            </a:r>
            <a:endParaRPr lang="en-US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6666"/>
              <a:buFontTx/>
              <a:buNone/>
              <a:tabLst/>
              <a:defRPr/>
            </a:pP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ecosystems, </a:t>
            </a:r>
            <a:r>
              <a:rPr lang="en-US" sz="1200" b="0" i="1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influence 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will need to be achieved across increasingly complex networks—through relationships, collaboration, and co-creation </a:t>
            </a:r>
            <a:endParaRPr lang="en-US" dirty="0" smtClean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4386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ssion Title">
    <p:bg>
      <p:bgPr>
        <a:blipFill dpi="0" rotWithShape="1">
          <a:blip r:embed="rId2" cstate="screen">
            <a:alphaModFix amt="8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1352550"/>
            <a:ext cx="79248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080"/>
              </a:spcBef>
              <a:buClr>
                <a:schemeClr val="lt1"/>
              </a:buClr>
              <a:buSzPct val="1000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Title of your session</a:t>
            </a:r>
            <a:endParaRPr dirty="0"/>
          </a:p>
        </p:txBody>
      </p:sp>
      <p:sp>
        <p:nvSpPr>
          <p:cNvPr id="4" name="Shape 17"/>
          <p:cNvSpPr txBox="1">
            <a:spLocks noGrp="1"/>
          </p:cNvSpPr>
          <p:nvPr>
            <p:ph type="body" idx="10" hasCustomPrompt="1"/>
          </p:nvPr>
        </p:nvSpPr>
        <p:spPr>
          <a:xfrm>
            <a:off x="484909" y="2571750"/>
            <a:ext cx="7924800" cy="144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tabLst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Your name</a:t>
            </a:r>
          </a:p>
          <a:p>
            <a:r>
              <a:rPr lang="en-US" dirty="0" smtClean="0"/>
              <a:t>Your title, company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057"/>
            <a:ext cx="2438400" cy="586093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81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0"/>
            <a:ext cx="8153400" cy="819150"/>
          </a:xfrm>
        </p:spPr>
        <p:txBody>
          <a:bodyPr anchor="ctr"/>
          <a:lstStyle>
            <a:lvl1pPr marL="203200" indent="0">
              <a:buNone/>
              <a:defRPr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37787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ck Channel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81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0" y="11718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Meet Me in the Slack Channel for Q&amp;A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Shape 25"/>
          <p:cNvSpPr txBox="1"/>
          <p:nvPr userDrawn="1"/>
        </p:nvSpPr>
        <p:spPr>
          <a:xfrm>
            <a:off x="0" y="2038350"/>
            <a:ext cx="9144000" cy="120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bit.ly/</a:t>
            </a:r>
            <a:r>
              <a:rPr lang="en-US" sz="7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addo</a:t>
            </a:r>
            <a:r>
              <a:rPr lang="en-US" sz="7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-slack</a:t>
            </a:r>
          </a:p>
        </p:txBody>
      </p:sp>
    </p:spTree>
    <p:extLst>
      <p:ext uri="{BB962C8B-B14F-4D97-AF65-F5344CB8AC3E}">
        <p14:creationId xmlns:p14="http://schemas.microsoft.com/office/powerpoint/2010/main" val="448028431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Sponsor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-16123"/>
            <a:ext cx="9144000" cy="12162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 txBox="1"/>
          <p:nvPr/>
        </p:nvSpPr>
        <p:spPr>
          <a:xfrm>
            <a:off x="0" y="143530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</a:t>
            </a:r>
            <a:r>
              <a:rPr lang="en-US" sz="2800" b="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You                           Sponsors</a:t>
            </a:r>
            <a:endParaRPr lang="en-US" sz="2800" b="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3579" y="103032"/>
            <a:ext cx="2313821" cy="55614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006119" y="2495551"/>
            <a:ext cx="7110600" cy="2190192"/>
            <a:chOff x="762000" y="2571750"/>
            <a:chExt cx="6064989" cy="1868125"/>
          </a:xfrm>
        </p:grpSpPr>
        <p:pic>
          <p:nvPicPr>
            <p:cNvPr id="1032" name="Picture 8"/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571750"/>
              <a:ext cx="4023360" cy="186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740"/>
            <a:stretch/>
          </p:blipFill>
          <p:spPr bwMode="auto">
            <a:xfrm>
              <a:off x="4810938" y="2571751"/>
              <a:ext cx="2016051" cy="1868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6" name="Picture 12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742950"/>
            <a:ext cx="3657600" cy="1714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pporter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1"/>
          <p:cNvSpPr/>
          <p:nvPr userDrawn="1"/>
        </p:nvSpPr>
        <p:spPr>
          <a:xfrm>
            <a:off x="0" y="-16123"/>
            <a:ext cx="9144000" cy="987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39"/>
          <p:cNvSpPr txBox="1"/>
          <p:nvPr/>
        </p:nvSpPr>
        <p:spPr>
          <a:xfrm>
            <a:off x="0" y="143530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 </a:t>
            </a:r>
            <a:r>
              <a:rPr lang="en-US" sz="2800" b="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     </a:t>
            </a:r>
            <a:r>
              <a:rPr lang="en-US" sz="2800" b="0" baseline="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800" b="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Supporters</a:t>
            </a:r>
            <a:endParaRPr lang="en-US" sz="2800" b="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913" y="92267"/>
            <a:ext cx="2390021" cy="574463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742950"/>
            <a:ext cx="6477000" cy="435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582150" y="50606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961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82150" y="50606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8833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SzPct val="77777"/>
              <a:buNone/>
              <a:defRPr sz="1800"/>
            </a:lvl2pPr>
            <a:lvl3pPr lvl="2" indent="0" rtl="0">
              <a:spcBef>
                <a:spcPts val="0"/>
              </a:spcBef>
              <a:buSzPct val="77777"/>
              <a:buNone/>
              <a:defRPr sz="1800"/>
            </a:lvl3pPr>
            <a:lvl4pPr lvl="3" indent="0" rtl="0">
              <a:spcBef>
                <a:spcPts val="0"/>
              </a:spcBef>
              <a:buSzPct val="77777"/>
              <a:buNone/>
              <a:defRPr sz="1800"/>
            </a:lvl4pPr>
            <a:lvl5pPr lvl="4" indent="0" rtl="0">
              <a:spcBef>
                <a:spcPts val="0"/>
              </a:spcBef>
              <a:buSzPct val="77777"/>
              <a:buNone/>
              <a:defRPr sz="1800"/>
            </a:lvl5pPr>
            <a:lvl6pPr lvl="5" indent="0" rtl="0">
              <a:spcBef>
                <a:spcPts val="0"/>
              </a:spcBef>
              <a:buSzPct val="77777"/>
              <a:buNone/>
              <a:defRPr sz="1800"/>
            </a:lvl6pPr>
            <a:lvl7pPr lvl="6" indent="0" rtl="0">
              <a:spcBef>
                <a:spcPts val="0"/>
              </a:spcBef>
              <a:buSzPct val="77777"/>
              <a:buNone/>
              <a:defRPr sz="1800"/>
            </a:lvl7pPr>
            <a:lvl8pPr lvl="7" indent="0" rtl="0">
              <a:spcBef>
                <a:spcPts val="0"/>
              </a:spcBef>
              <a:buSzPct val="77777"/>
              <a:buNone/>
              <a:defRPr sz="1800"/>
            </a:lvl8pPr>
            <a:lvl9pPr lvl="8" indent="0" rtl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/>
          <p:nvPr/>
        </p:nvSpPr>
        <p:spPr>
          <a:xfrm>
            <a:off x="7467600" y="4763570"/>
            <a:ext cx="1274700" cy="27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rgbClr val="8CB3E3"/>
                </a:solidFill>
                <a:latin typeface="Calibri"/>
                <a:ea typeface="Calibri"/>
                <a:cs typeface="Calibri"/>
                <a:sym typeface="Calibri"/>
              </a:rPr>
              <a:t>October </a:t>
            </a:r>
            <a:r>
              <a:rPr lang="en-US" sz="1200" b="0" i="0" u="none" strike="noStrike" cap="none" dirty="0" smtClean="0">
                <a:solidFill>
                  <a:srgbClr val="8CB3E3"/>
                </a:solidFill>
                <a:latin typeface="Calibri"/>
                <a:ea typeface="Calibri"/>
                <a:cs typeface="Calibri"/>
                <a:sym typeface="Calibri"/>
              </a:rPr>
              <a:t>17, 2018</a:t>
            </a:r>
            <a:endParaRPr lang="en-US" sz="1200" b="0" i="0" u="none" strike="noStrike" cap="none" dirty="0">
              <a:solidFill>
                <a:srgbClr val="8CB3E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35420"/>
            <a:ext cx="1143000" cy="27473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53" r:id="rId4"/>
    <p:sldLayoutId id="2147483654" r:id="rId5"/>
    <p:sldLayoutId id="2147483660" r:id="rId6"/>
    <p:sldLayoutId id="2147483661" r:id="rId7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7750"/>
            <a:ext cx="7924800" cy="914400"/>
          </a:xfrm>
        </p:spPr>
        <p:txBody>
          <a:bodyPr/>
          <a:lstStyle/>
          <a:p>
            <a:r>
              <a:rPr lang="en-US" dirty="0" smtClean="0"/>
              <a:t>Mapping Value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539261" y="2566969"/>
            <a:ext cx="7924800" cy="1447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0" y="1809750"/>
            <a:ext cx="7924800" cy="144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  <a:tabLst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Pros &amp; Cons of the Manufacturing Paradigm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94130" y="2419350"/>
            <a:ext cx="6650939" cy="1666838"/>
            <a:chOff x="969061" y="2647950"/>
            <a:chExt cx="6901077" cy="19474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1022" y="2647950"/>
              <a:ext cx="3961278" cy="194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9061" y="2647950"/>
              <a:ext cx="1574109" cy="1947424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15" name="Group 14"/>
            <p:cNvGrpSpPr/>
            <p:nvPr/>
          </p:nvGrpSpPr>
          <p:grpSpPr>
            <a:xfrm>
              <a:off x="6482300" y="2647950"/>
              <a:ext cx="1379630" cy="1947424"/>
              <a:chOff x="6482300" y="2647950"/>
              <a:chExt cx="1379630" cy="194742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6482300" y="2647950"/>
                <a:ext cx="1379630" cy="19474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2300" y="2647950"/>
                <a:ext cx="1379630" cy="1285839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568456" y="3943350"/>
                <a:ext cx="1207318" cy="493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latin typeface="Abadi MT Condensed Extra Bold" charset="0"/>
                    <a:ea typeface="Abadi MT Condensed Extra Bold" charset="0"/>
                    <a:cs typeface="Abadi MT Condensed Extra Bold" charset="0"/>
                  </a:rPr>
                  <a:t>Are you curious?</a:t>
                </a:r>
                <a:endParaRPr lang="en-US" sz="1600" dirty="0">
                  <a:solidFill>
                    <a:schemeClr val="bg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69061" y="2647950"/>
              <a:ext cx="6901077" cy="1947424"/>
            </a:xfrm>
            <a:prstGeom prst="rect">
              <a:avLst/>
            </a:prstGeom>
            <a:noFill/>
            <a:ln w="38100">
              <a:solidFill>
                <a:srgbClr val="F3B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5742331" y="4242831"/>
            <a:ext cx="2639669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Mark Whiting</a:t>
            </a:r>
          </a:p>
          <a:p>
            <a:pPr algn="ctr"/>
            <a:r>
              <a:rPr lang="en-US" dirty="0" smtClean="0"/>
              <a:t>ValueFlow</a:t>
            </a:r>
          </a:p>
          <a:p>
            <a:pPr algn="ctr"/>
            <a:r>
              <a:rPr lang="en-US" dirty="0" smtClean="0"/>
              <a:t>@</a:t>
            </a:r>
            <a:r>
              <a:rPr lang="en-US" dirty="0" err="1" smtClean="0"/>
              <a:t>markwhitingau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200" y="4234648"/>
            <a:ext cx="2639669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Rob England</a:t>
            </a:r>
          </a:p>
          <a:p>
            <a:pPr algn="ctr"/>
            <a:r>
              <a:rPr lang="en-US" dirty="0" smtClean="0"/>
              <a:t>Two Hills</a:t>
            </a:r>
          </a:p>
          <a:p>
            <a:pPr algn="ctr"/>
            <a:r>
              <a:rPr lang="en-US" dirty="0" smtClean="0"/>
              <a:t>@</a:t>
            </a:r>
            <a:r>
              <a:rPr lang="en-US" dirty="0" err="1" smtClean="0"/>
              <a:t>theitskeptic</a:t>
            </a:r>
            <a:endParaRPr lang="en-US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title"/>
          </p:nvPr>
        </p:nvSpPr>
        <p:spPr>
          <a:xfrm>
            <a:off x="533401" y="50606"/>
            <a:ext cx="6961238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dirty="0" smtClean="0"/>
              <a:t>Learning is the </a:t>
            </a:r>
            <a:r>
              <a:rPr lang="en-US" dirty="0"/>
              <a:t>special glue</a:t>
            </a:r>
            <a:endParaRPr dirty="0"/>
          </a:p>
        </p:txBody>
      </p:sp>
      <p:pic>
        <p:nvPicPr>
          <p:cNvPr id="192" name="Google Shape;192;p2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808" y="1044881"/>
            <a:ext cx="72390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/>
          <p:nvPr/>
        </p:nvSpPr>
        <p:spPr>
          <a:xfrm>
            <a:off x="1219200" y="4985471"/>
            <a:ext cx="6733417" cy="25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Claudio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Perrone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Beyond Value Stream: https://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www.youtube.com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watch?v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DaBWecCBbiQ&amp;list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=PLhfub_vYh8sI0dxxbLwBRmJ8W-alekPv8</a:t>
            </a:r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92904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685801" y="50606"/>
            <a:ext cx="6808838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/>
              <a:t>Value network</a:t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0602" y="819150"/>
            <a:ext cx="4809998" cy="371658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/>
          <p:nvPr/>
        </p:nvSpPr>
        <p:spPr>
          <a:xfrm>
            <a:off x="685800" y="1331129"/>
            <a:ext cx="2519775" cy="296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800"/>
              <a:t>A value network is a set of rules and interactions that generates a specific business, economic, or social good or outcome through dynamic exchanges of tangible and intangible value</a:t>
            </a:r>
            <a:endParaRPr sz="1800"/>
          </a:p>
          <a:p>
            <a:pPr marL="342900" indent="-285750">
              <a:buSzPts val="2400"/>
              <a:buChar char="-"/>
            </a:pPr>
            <a:r>
              <a:rPr lang="en-US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Verna </a:t>
            </a:r>
            <a:r>
              <a:rPr lang="en-US" sz="10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Allee</a:t>
            </a:r>
            <a:endParaRPr sz="1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/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09770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609601" y="50606"/>
            <a:ext cx="6885038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dirty="0" smtClean="0"/>
              <a:t>People</a:t>
            </a:r>
            <a:endParaRPr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838200" y="948750"/>
            <a:ext cx="7772400" cy="368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71450" indent="-171450"/>
            <a:r>
              <a:rPr lang="en-US" dirty="0" smtClean="0"/>
              <a:t>Adaptive </a:t>
            </a:r>
            <a:r>
              <a:rPr lang="en-US" dirty="0"/>
              <a:t>Universe &amp; Graceful Extensibility – needs Responsible People (David </a:t>
            </a:r>
            <a:r>
              <a:rPr lang="en-US" dirty="0" smtClean="0"/>
              <a:t>Woods, The Mystery of Sustained Adaptability)</a:t>
            </a:r>
            <a:endParaRPr dirty="0"/>
          </a:p>
          <a:p>
            <a:pPr marL="514350" lvl="1" indent="-171450"/>
            <a:r>
              <a:rPr lang="en-US" dirty="0"/>
              <a:t>Not constraining people to only their role</a:t>
            </a:r>
            <a:endParaRPr dirty="0"/>
          </a:p>
          <a:p>
            <a:pPr marL="514350" lvl="1" indent="-171450"/>
            <a:r>
              <a:rPr lang="en-US" dirty="0" smtClean="0"/>
              <a:t>Learning</a:t>
            </a:r>
          </a:p>
          <a:p>
            <a:pPr marL="514350" lvl="1" indent="-171450"/>
            <a:endParaRPr lang="en-US" dirty="0"/>
          </a:p>
          <a:p>
            <a:pPr marL="171450" indent="-171450"/>
            <a:r>
              <a:rPr lang="en-US" dirty="0"/>
              <a:t>Ironically, our increasingly automated systems have increased the demand for thoughtful, skilled, and skeptical human experts capable of understanding them and intervening, often under intense pressure and high </a:t>
            </a:r>
            <a:r>
              <a:rPr lang="en-US" dirty="0" smtClean="0"/>
              <a:t>uncertainty (Richard Cook, Working at the Centre of the Cyclone)</a:t>
            </a:r>
          </a:p>
        </p:txBody>
      </p:sp>
    </p:spTree>
    <p:extLst>
      <p:ext uri="{BB962C8B-B14F-4D97-AF65-F5344CB8AC3E}">
        <p14:creationId xmlns:p14="http://schemas.microsoft.com/office/powerpoint/2010/main" val="178734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762001" y="50606"/>
            <a:ext cx="6732638" cy="99427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dirty="0" smtClean="0"/>
              <a:t>Three Key Take-</a:t>
            </a:r>
            <a:r>
              <a:rPr lang="en-US" dirty="0" err="1" smtClean="0"/>
              <a:t>aways</a:t>
            </a:r>
            <a:endParaRPr dirty="0"/>
          </a:p>
        </p:txBody>
      </p:sp>
      <p:sp>
        <p:nvSpPr>
          <p:cNvPr id="216" name="Google Shape;216;p25"/>
          <p:cNvSpPr txBox="1">
            <a:spLocks noGrp="1"/>
          </p:cNvSpPr>
          <p:nvPr>
            <p:ph type="body" idx="1"/>
          </p:nvPr>
        </p:nvSpPr>
        <p:spPr>
          <a:xfrm>
            <a:off x="914400" y="1044881"/>
            <a:ext cx="4648200" cy="2441269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Understand Context: Ecosystem &amp; </a:t>
            </a:r>
            <a:r>
              <a:rPr lang="en-US" sz="1800" dirty="0" err="1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Cynefin</a:t>
            </a:r>
            <a:r>
              <a:rPr lang="en-US" sz="1800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for your Portfolio</a:t>
            </a:r>
          </a:p>
          <a:p>
            <a:pPr marL="0" indent="0">
              <a:buNone/>
            </a:pPr>
            <a:endParaRPr lang="en-US" sz="825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Keep Mapping: Value Chain &amp; Portfolio, Streams and Networks</a:t>
            </a:r>
          </a:p>
          <a:p>
            <a:pPr marL="0" indent="0">
              <a:buNone/>
            </a:pPr>
            <a:endParaRPr sz="825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Build Capabilities &amp; Scenario Planning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174383"/>
            <a:ext cx="2990554" cy="449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1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7750"/>
            <a:ext cx="7924800" cy="914400"/>
          </a:xfrm>
        </p:spPr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539261" y="2566969"/>
            <a:ext cx="7924800" cy="1447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94130" y="2419350"/>
            <a:ext cx="6650939" cy="1666838"/>
            <a:chOff x="969061" y="2647950"/>
            <a:chExt cx="6901077" cy="19474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1022" y="2647950"/>
              <a:ext cx="3961278" cy="194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9061" y="2647950"/>
              <a:ext cx="1574109" cy="1947424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15" name="Group 14"/>
            <p:cNvGrpSpPr/>
            <p:nvPr/>
          </p:nvGrpSpPr>
          <p:grpSpPr>
            <a:xfrm>
              <a:off x="6482300" y="2647950"/>
              <a:ext cx="1379630" cy="1947424"/>
              <a:chOff x="6482300" y="2647950"/>
              <a:chExt cx="1379630" cy="194742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6482300" y="2647950"/>
                <a:ext cx="1379630" cy="19474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82300" y="2647950"/>
                <a:ext cx="1379630" cy="1285839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568456" y="3943350"/>
                <a:ext cx="1207318" cy="493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latin typeface="Abadi MT Condensed Extra Bold" charset="0"/>
                    <a:ea typeface="Abadi MT Condensed Extra Bold" charset="0"/>
                    <a:cs typeface="Abadi MT Condensed Extra Bold" charset="0"/>
                  </a:rPr>
                  <a:t>Are you curious?</a:t>
                </a:r>
                <a:endParaRPr lang="en-US" sz="1600" dirty="0">
                  <a:solidFill>
                    <a:schemeClr val="bg1"/>
                  </a:solidFill>
                  <a:latin typeface="Abadi MT Condensed Extra Bold" charset="0"/>
                  <a:ea typeface="Abadi MT Condensed Extra Bold" charset="0"/>
                  <a:cs typeface="Abadi MT Condensed Extra Bold" charset="0"/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69061" y="2647950"/>
              <a:ext cx="6901077" cy="1947424"/>
            </a:xfrm>
            <a:prstGeom prst="rect">
              <a:avLst/>
            </a:prstGeom>
            <a:noFill/>
            <a:ln w="38100">
              <a:solidFill>
                <a:srgbClr val="F3B1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5742331" y="4242831"/>
            <a:ext cx="2639669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Mark Whiting</a:t>
            </a:r>
          </a:p>
          <a:p>
            <a:pPr algn="ctr"/>
            <a:r>
              <a:rPr lang="en-US" dirty="0" smtClean="0"/>
              <a:t>ValueFlow</a:t>
            </a:r>
          </a:p>
          <a:p>
            <a:pPr algn="ctr"/>
            <a:r>
              <a:rPr lang="en-US" dirty="0" smtClean="0"/>
              <a:t>@</a:t>
            </a:r>
            <a:r>
              <a:rPr lang="en-US" dirty="0" err="1" smtClean="0"/>
              <a:t>markwhitingau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200" y="4234648"/>
            <a:ext cx="2639669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Rob England</a:t>
            </a:r>
          </a:p>
          <a:p>
            <a:pPr algn="ctr"/>
            <a:r>
              <a:rPr lang="en-US" dirty="0" smtClean="0"/>
              <a:t>Two Hills</a:t>
            </a:r>
          </a:p>
          <a:p>
            <a:pPr algn="ctr"/>
            <a:r>
              <a:rPr lang="en-US" dirty="0" smtClean="0"/>
              <a:t>@</a:t>
            </a:r>
            <a:r>
              <a:rPr lang="en-US" dirty="0" err="1" smtClean="0"/>
              <a:t>theitskeptic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5465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55379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70320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5713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609600" y="50606"/>
            <a:ext cx="6885038" cy="99427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dirty="0"/>
              <a:t>Three key points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609600" y="1369219"/>
            <a:ext cx="6919913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lang="en-U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systems are complex </a:t>
            </a: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SzPts val="1100"/>
              <a:buNone/>
            </a:pP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SzPts val="1100"/>
              <a:buNone/>
            </a:pPr>
            <a:r>
              <a:rPr lang="en-U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Complex work flows in networks </a:t>
            </a:r>
            <a:endParaRPr lang="en-US" sz="1800" dirty="0" smtClean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SzPts val="1100"/>
              <a:buNone/>
            </a:pPr>
            <a:endParaRPr lang="en-US"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SzPts val="1100"/>
              <a:buNone/>
            </a:pPr>
            <a:r>
              <a:rPr lang="en-U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Complex systems require flexible work</a:t>
            </a:r>
          </a:p>
          <a:p>
            <a:pPr marL="0" indent="0">
              <a:buSzPts val="1100"/>
              <a:buNone/>
            </a:pP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SzPts val="1100"/>
              <a:buNone/>
            </a:pPr>
            <a:endParaRPr sz="825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174383"/>
            <a:ext cx="2990554" cy="449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5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609601" y="50606"/>
            <a:ext cx="6885038" cy="99427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dirty="0" err="1"/>
              <a:t>Cynefin</a:t>
            </a:r>
            <a:endParaRPr dirty="0"/>
          </a:p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8601" y="830217"/>
            <a:ext cx="5415226" cy="36549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09601" y="1200150"/>
            <a:ext cx="2057399" cy="1524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 dirty="0" smtClean="0">
                <a:solidFill>
                  <a:schemeClr val="tx1"/>
                </a:solidFill>
              </a:rPr>
              <a:t>“Wise </a:t>
            </a:r>
            <a:r>
              <a:rPr lang="en-US" sz="1600" i="1" dirty="0">
                <a:solidFill>
                  <a:schemeClr val="tx1"/>
                </a:solidFill>
              </a:rPr>
              <a:t>executives tailor their approach to fit the complexity of the circumstances they </a:t>
            </a:r>
            <a:r>
              <a:rPr lang="en-US" sz="1600" i="1" dirty="0" smtClean="0">
                <a:solidFill>
                  <a:schemeClr val="tx1"/>
                </a:solidFill>
              </a:rPr>
              <a:t>face”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4933950"/>
            <a:ext cx="655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HBR: </a:t>
            </a:r>
            <a:r>
              <a:rPr lang="en-US" sz="1200" dirty="0"/>
              <a:t>A Leader’s Framework for Decision </a:t>
            </a:r>
            <a:r>
              <a:rPr lang="en-US" sz="1200" dirty="0" smtClean="0"/>
              <a:t>Making; </a:t>
            </a:r>
            <a:r>
              <a:rPr lang="en-US" sz="1200" dirty="0"/>
              <a:t>David J. Snowden and Mary E. </a:t>
            </a:r>
            <a:r>
              <a:rPr lang="en-US" sz="1200" dirty="0" smtClean="0"/>
              <a:t>Boone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5643826" y="3655359"/>
            <a:ext cx="2743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ense </a:t>
            </a:r>
            <a:r>
              <a:rPr lang="en-US" b="1" u="sng" dirty="0" err="1" smtClean="0">
                <a:solidFill>
                  <a:schemeClr val="tx1"/>
                </a:solidFill>
              </a:rPr>
              <a:t>categorise</a:t>
            </a:r>
            <a:r>
              <a:rPr lang="en-US" dirty="0" smtClean="0">
                <a:solidFill>
                  <a:schemeClr val="tx1"/>
                </a:solidFill>
              </a:rPr>
              <a:t> respond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26214" y="2038350"/>
            <a:ext cx="2743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ense </a:t>
            </a:r>
            <a:r>
              <a:rPr lang="en-US" b="1" u="sng" dirty="0" err="1" smtClean="0">
                <a:solidFill>
                  <a:schemeClr val="tx1"/>
                </a:solidFill>
              </a:rPr>
              <a:t>analyse</a:t>
            </a:r>
            <a:r>
              <a:rPr lang="en-US" b="1" u="sng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respond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78214" y="1987924"/>
            <a:ext cx="2743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probe </a:t>
            </a:r>
            <a:r>
              <a:rPr lang="en-US" b="1" u="sng" dirty="0" smtClean="0">
                <a:solidFill>
                  <a:schemeClr val="tx1"/>
                </a:solidFill>
              </a:rPr>
              <a:t>sense</a:t>
            </a:r>
            <a:r>
              <a:rPr lang="en-US" dirty="0" smtClean="0">
                <a:solidFill>
                  <a:schemeClr val="tx1"/>
                </a:solidFill>
              </a:rPr>
              <a:t> respond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59614" y="3604933"/>
            <a:ext cx="2743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act </a:t>
            </a:r>
            <a:r>
              <a:rPr lang="en-US" b="1" u="sng" dirty="0" smtClean="0">
                <a:solidFill>
                  <a:schemeClr val="tx1"/>
                </a:solidFill>
              </a:rPr>
              <a:t>sense</a:t>
            </a:r>
            <a:r>
              <a:rPr lang="en-US" dirty="0" smtClean="0">
                <a:solidFill>
                  <a:schemeClr val="tx1"/>
                </a:solidFill>
              </a:rPr>
              <a:t> respond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06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685801" y="50606"/>
            <a:ext cx="6808838" cy="99427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/>
              <a:t>Complex systems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650112" y="1152516"/>
            <a:ext cx="3115575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indent="-28575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sz="1800" dirty="0"/>
              <a:t>Cannot be fully described</a:t>
            </a:r>
            <a:endParaRPr sz="1800" dirty="0"/>
          </a:p>
          <a:p>
            <a:pPr indent="-28575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sz="1800" dirty="0"/>
              <a:t>Cannot predict future state</a:t>
            </a:r>
            <a:endParaRPr sz="1800" dirty="0"/>
          </a:p>
          <a:p>
            <a:pPr indent="-28575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sz="1800" dirty="0"/>
              <a:t>Cannot repeat results</a:t>
            </a:r>
            <a:endParaRPr sz="1800" dirty="0"/>
          </a:p>
          <a:p>
            <a:pPr indent="-28575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sz="1800" dirty="0"/>
              <a:t>Cannot predict emergent </a:t>
            </a:r>
            <a:r>
              <a:rPr lang="en-US" sz="1800" dirty="0" err="1"/>
              <a:t>behaviours</a:t>
            </a:r>
            <a:endParaRPr sz="1800" dirty="0"/>
          </a:p>
          <a:p>
            <a:pPr indent="-28575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sz="1800" dirty="0"/>
              <a:t>Cannot explain all phenomena</a:t>
            </a:r>
            <a:endParaRPr sz="1800" dirty="0"/>
          </a:p>
          <a:p>
            <a:pPr indent="-28575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sz="1800" dirty="0"/>
              <a:t>Are adaptive</a:t>
            </a:r>
            <a:endParaRPr b="1" dirty="0"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8537" y="767494"/>
            <a:ext cx="3187538" cy="4033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54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685800" y="50606"/>
            <a:ext cx="7310813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dirty="0" smtClean="0"/>
              <a:t>Context Drives Value Delivery</a:t>
            </a:r>
            <a:endParaRPr dirty="0"/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197" y="895350"/>
            <a:ext cx="6902775" cy="361770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2133600" y="4857750"/>
            <a:ext cx="4948200" cy="20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www.rugbypass.com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/news/analysis-one-passage-play-sums-differences-blacks-wallabies/</a:t>
            </a:r>
            <a:endParaRPr sz="1050" dirty="0"/>
          </a:p>
        </p:txBody>
      </p:sp>
      <p:sp>
        <p:nvSpPr>
          <p:cNvPr id="122" name="Google Shape;122;p17"/>
          <p:cNvSpPr/>
          <p:nvPr/>
        </p:nvSpPr>
        <p:spPr>
          <a:xfrm>
            <a:off x="384610" y="3891605"/>
            <a:ext cx="2422800" cy="62145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Drilled Capabilities + Variation &amp; Experimentation =</a:t>
            </a:r>
            <a:endParaRPr sz="1050" dirty="0"/>
          </a:p>
          <a:p>
            <a:pPr algn="ctr"/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“Value Network”</a:t>
            </a: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7"/>
          <p:cNvSpPr/>
          <p:nvPr/>
        </p:nvSpPr>
        <p:spPr>
          <a:xfrm flipH="1">
            <a:off x="6096000" y="3890882"/>
            <a:ext cx="2610675" cy="621450"/>
          </a:xfrm>
          <a:prstGeom prst="homePlate">
            <a:avLst>
              <a:gd name="adj" fmla="val 50000"/>
            </a:avLst>
          </a:prstGeom>
          <a:solidFill>
            <a:srgbClr val="FFFF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Pre-determined, </a:t>
            </a:r>
            <a:r>
              <a:rPr lang="en-US" sz="13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Standardised</a:t>
            </a: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Inflexible “Value Stream”</a:t>
            </a: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673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609600" y="159831"/>
            <a:ext cx="7391288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4000"/>
            </a:pPr>
            <a:r>
              <a:rPr lang="en-US" sz="3000"/>
              <a:t>Value Chain tells </a:t>
            </a:r>
            <a:r>
              <a:rPr lang="en-US" sz="3000" u="sng"/>
              <a:t>part of the story</a:t>
            </a:r>
            <a:endParaRPr sz="3000"/>
          </a:p>
        </p:txBody>
      </p:sp>
      <p:grpSp>
        <p:nvGrpSpPr>
          <p:cNvPr id="3" name="Group 2"/>
          <p:cNvGrpSpPr/>
          <p:nvPr/>
        </p:nvGrpSpPr>
        <p:grpSpPr>
          <a:xfrm>
            <a:off x="1239736" y="1032222"/>
            <a:ext cx="7528101" cy="2789733"/>
            <a:chOff x="1239736" y="1032222"/>
            <a:chExt cx="7528101" cy="27897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8237" y="1243855"/>
              <a:ext cx="3149600" cy="2578100"/>
            </a:xfrm>
            <a:prstGeom prst="rect">
              <a:avLst/>
            </a:prstGeom>
          </p:spPr>
        </p:pic>
        <p:grpSp>
          <p:nvGrpSpPr>
            <p:cNvPr id="130" name="Google Shape;130;p18"/>
            <p:cNvGrpSpPr/>
            <p:nvPr/>
          </p:nvGrpSpPr>
          <p:grpSpPr>
            <a:xfrm>
              <a:off x="1239736" y="1032222"/>
              <a:ext cx="4035102" cy="2659413"/>
              <a:chOff x="4757738" y="1473677"/>
              <a:chExt cx="3998912" cy="2550445"/>
            </a:xfrm>
          </p:grpSpPr>
          <p:pic>
            <p:nvPicPr>
              <p:cNvPr id="131" name="Google Shape;131;p1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757738" y="1676638"/>
                <a:ext cx="3998912" cy="23474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" name="Google Shape;132;p18"/>
              <p:cNvSpPr/>
              <p:nvPr/>
            </p:nvSpPr>
            <p:spPr>
              <a:xfrm>
                <a:off x="5372099" y="1473677"/>
                <a:ext cx="2486025" cy="31432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US" sz="1125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Manufacturing</a:t>
                </a:r>
                <a:endParaRPr sz="1125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3" name="Google Shape;133;p18"/>
          <p:cNvGrpSpPr/>
          <p:nvPr/>
        </p:nvGrpSpPr>
        <p:grpSpPr>
          <a:xfrm>
            <a:off x="2057400" y="1449726"/>
            <a:ext cx="5943488" cy="3359840"/>
            <a:chOff x="1763175" y="2419095"/>
            <a:chExt cx="7171725" cy="3999755"/>
          </a:xfrm>
        </p:grpSpPr>
        <p:sp>
          <p:nvSpPr>
            <p:cNvPr id="134" name="Google Shape;134;p18"/>
            <p:cNvSpPr/>
            <p:nvPr/>
          </p:nvSpPr>
          <p:spPr>
            <a:xfrm>
              <a:off x="1763178" y="2419095"/>
              <a:ext cx="6035700" cy="506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IT Value Chain</a:t>
              </a:r>
              <a:r>
                <a:rPr lang="en-US" sz="1125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(IT4IT Reference Architecture)</a:t>
              </a:r>
              <a:endParaRPr sz="1125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5" name="Google Shape;135;p18"/>
            <p:cNvPicPr preferRelativeResize="0"/>
            <p:nvPr/>
          </p:nvPicPr>
          <p:blipFill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3175" y="2721825"/>
              <a:ext cx="7171725" cy="3394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18"/>
            <p:cNvSpPr txBox="1"/>
            <p:nvPr/>
          </p:nvSpPr>
          <p:spPr>
            <a:xfrm>
              <a:off x="1763175" y="6116450"/>
              <a:ext cx="3000000" cy="30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r>
                <a:rPr lang="en-US" sz="750"/>
                <a:t>http://www.opengroup.org/it4it</a:t>
              </a:r>
              <a:endParaRPr sz="750"/>
            </a:p>
          </p:txBody>
        </p:sp>
      </p:grpSp>
    </p:spTree>
    <p:extLst>
      <p:ext uri="{BB962C8B-B14F-4D97-AF65-F5344CB8AC3E}">
        <p14:creationId xmlns:p14="http://schemas.microsoft.com/office/powerpoint/2010/main" val="116580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09600" y="53308"/>
            <a:ext cx="7210631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4000"/>
            </a:pPr>
            <a:r>
              <a:rPr lang="en-US" sz="3000"/>
              <a:t>Zoom out</a:t>
            </a:r>
            <a:endParaRPr sz="3000"/>
          </a:p>
        </p:txBody>
      </p:sp>
      <p:grpSp>
        <p:nvGrpSpPr>
          <p:cNvPr id="143" name="Google Shape;143;p19"/>
          <p:cNvGrpSpPr/>
          <p:nvPr/>
        </p:nvGrpSpPr>
        <p:grpSpPr>
          <a:xfrm>
            <a:off x="1457027" y="962085"/>
            <a:ext cx="6221021" cy="2244548"/>
            <a:chOff x="1177231" y="1136073"/>
            <a:chExt cx="9061278" cy="2244436"/>
          </a:xfrm>
        </p:grpSpPr>
        <p:sp>
          <p:nvSpPr>
            <p:cNvPr id="144" name="Google Shape;144;p19"/>
            <p:cNvSpPr/>
            <p:nvPr/>
          </p:nvSpPr>
          <p:spPr>
            <a:xfrm>
              <a:off x="1177231" y="1136073"/>
              <a:ext cx="9061278" cy="224443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762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" name="Google Shape;145;p19"/>
            <p:cNvGrpSpPr/>
            <p:nvPr/>
          </p:nvGrpSpPr>
          <p:grpSpPr>
            <a:xfrm>
              <a:off x="4128655" y="1317351"/>
              <a:ext cx="5860473" cy="1807982"/>
              <a:chOff x="4073236" y="1077602"/>
              <a:chExt cx="7763657" cy="2171758"/>
            </a:xfrm>
          </p:grpSpPr>
          <p:sp>
            <p:nvSpPr>
              <p:cNvPr id="146" name="Google Shape;146;p19"/>
              <p:cNvSpPr/>
              <p:nvPr/>
            </p:nvSpPr>
            <p:spPr>
              <a:xfrm>
                <a:off x="4073236" y="1077602"/>
                <a:ext cx="7763657" cy="2171758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7" name="Google Shape;147;p19"/>
              <p:cNvGrpSpPr/>
              <p:nvPr/>
            </p:nvGrpSpPr>
            <p:grpSpPr>
              <a:xfrm>
                <a:off x="4233861" y="1306151"/>
                <a:ext cx="6581777" cy="1631950"/>
                <a:chOff x="1304924" y="2154238"/>
                <a:chExt cx="7074195" cy="1631950"/>
              </a:xfrm>
            </p:grpSpPr>
            <p:pic>
              <p:nvPicPr>
                <p:cNvPr id="148" name="Google Shape;148;p19"/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304924" y="2154238"/>
                  <a:ext cx="6312195" cy="8699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9" name="Google Shape;149;p19"/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457324" y="2306638"/>
                  <a:ext cx="6312195" cy="8699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0" name="Google Shape;150;p19"/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609724" y="2459038"/>
                  <a:ext cx="6312195" cy="8699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1" name="Google Shape;151;p19"/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762124" y="2611438"/>
                  <a:ext cx="6312195" cy="8699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2" name="Google Shape;152;p19"/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914524" y="2763838"/>
                  <a:ext cx="6312195" cy="8699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3" name="Google Shape;153;p19"/>
                <p:cNvPicPr preferRelativeResize="0"/>
                <p:nvPr/>
              </p:nvPicPr>
              <p:blipFill rotWithShape="1">
                <a:blip r:embed="rId3" cstate="screen"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066924" y="2916238"/>
                  <a:ext cx="6312195" cy="8699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4" name="Google Shape;154;p19"/>
                <p:cNvSpPr/>
                <p:nvPr/>
              </p:nvSpPr>
              <p:spPr>
                <a:xfrm rot="2665602">
                  <a:off x="1914147" y="3553358"/>
                  <a:ext cx="311258" cy="126027"/>
                </a:xfrm>
                <a:prstGeom prst="left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0000"/>
                </a:solidFill>
                <a:ln w="1270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135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155;p19"/>
                <p:cNvSpPr/>
                <p:nvPr/>
              </p:nvSpPr>
              <p:spPr>
                <a:xfrm rot="2665602">
                  <a:off x="1737929" y="3234263"/>
                  <a:ext cx="311258" cy="126027"/>
                </a:xfrm>
                <a:prstGeom prst="left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0000"/>
                </a:solidFill>
                <a:ln w="1270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135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156;p19"/>
                <p:cNvSpPr/>
                <p:nvPr/>
              </p:nvSpPr>
              <p:spPr>
                <a:xfrm rot="2665602">
                  <a:off x="1566479" y="2962799"/>
                  <a:ext cx="311258" cy="126027"/>
                </a:xfrm>
                <a:prstGeom prst="left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0000"/>
                </a:solidFill>
                <a:ln w="1270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135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" name="Google Shape;157;p19"/>
                <p:cNvSpPr/>
                <p:nvPr/>
              </p:nvSpPr>
              <p:spPr>
                <a:xfrm rot="2665602">
                  <a:off x="1366459" y="2619899"/>
                  <a:ext cx="311258" cy="126027"/>
                </a:xfrm>
                <a:prstGeom prst="left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0000"/>
                </a:solidFill>
                <a:ln w="1270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135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58" name="Google Shape;158;p19"/>
            <p:cNvSpPr txBox="1"/>
            <p:nvPr/>
          </p:nvSpPr>
          <p:spPr>
            <a:xfrm>
              <a:off x="1177231" y="1575224"/>
              <a:ext cx="2905016" cy="1292236"/>
            </a:xfrm>
            <a:prstGeom prst="rect">
              <a:avLst/>
            </a:prstGeom>
            <a:noFill/>
            <a:ln>
              <a:noFill/>
            </a:ln>
            <a:effectLst>
              <a:outerShdw blurRad="50800" dist="762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>
                <a:lnSpc>
                  <a:spcPct val="80000"/>
                </a:lnSpc>
                <a:buClr>
                  <a:schemeClr val="dk1"/>
                </a:buClr>
                <a:buSzPts val="1850"/>
              </a:pPr>
              <a:endParaRPr sz="138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19"/>
          <p:cNvGrpSpPr/>
          <p:nvPr/>
        </p:nvGrpSpPr>
        <p:grpSpPr>
          <a:xfrm>
            <a:off x="4272113" y="1501334"/>
            <a:ext cx="3935492" cy="3153978"/>
            <a:chOff x="196996" y="3640776"/>
            <a:chExt cx="4704853" cy="2992673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60" name="Google Shape;160;p19"/>
            <p:cNvGrpSpPr/>
            <p:nvPr/>
          </p:nvGrpSpPr>
          <p:grpSpPr>
            <a:xfrm>
              <a:off x="196996" y="3640776"/>
              <a:ext cx="4704853" cy="2992673"/>
              <a:chOff x="158911" y="3611549"/>
              <a:chExt cx="4704853" cy="2992673"/>
            </a:xfrm>
          </p:grpSpPr>
          <p:sp>
            <p:nvSpPr>
              <p:cNvPr id="161" name="Google Shape;161;p19"/>
              <p:cNvSpPr/>
              <p:nvPr/>
            </p:nvSpPr>
            <p:spPr>
              <a:xfrm>
                <a:off x="158911" y="3611549"/>
                <a:ext cx="4704853" cy="2992673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9"/>
              <p:cNvSpPr txBox="1"/>
              <p:nvPr/>
            </p:nvSpPr>
            <p:spPr>
              <a:xfrm>
                <a:off x="329333" y="3667960"/>
                <a:ext cx="3636356" cy="642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chemeClr val="dk1"/>
                  </a:buClr>
                  <a:buSzPts val="2000"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Then in the ecosystem…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63" name="Google Shape;163;p19"/>
              <p:cNvPicPr preferRelativeResize="0"/>
              <p:nvPr/>
            </p:nvPicPr>
            <p:blipFill rotWithShape="1">
              <a:blip r:embed="rId4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7200" y="4318463"/>
                <a:ext cx="4434319" cy="20556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4" name="Google Shape;164;p19"/>
            <p:cNvSpPr txBox="1"/>
            <p:nvPr/>
          </p:nvSpPr>
          <p:spPr>
            <a:xfrm>
              <a:off x="295285" y="6364713"/>
              <a:ext cx="4022170" cy="246221"/>
            </a:xfrm>
            <a:prstGeom prst="rect">
              <a:avLst/>
            </a:prstGeom>
            <a:noFill/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7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MeanThat (Youtube)</a:t>
              </a:r>
              <a:endParaRPr sz="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19"/>
          <p:cNvSpPr txBox="1"/>
          <p:nvPr/>
        </p:nvSpPr>
        <p:spPr>
          <a:xfrm>
            <a:off x="1457025" y="959363"/>
            <a:ext cx="1974375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Gather all the Value Streams in the Value 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Chain </a:t>
            </a:r>
          </a:p>
          <a:p>
            <a:pPr>
              <a:lnSpc>
                <a:spcPct val="80000"/>
              </a:lnSpc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Dependencies (e.g. roles, knowledge, deliverables)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946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609601" y="50606"/>
            <a:ext cx="6885038" cy="72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/>
              <a:t>Three org structures</a:t>
            </a:r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0" y="616448"/>
            <a:ext cx="6858000" cy="416510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/>
        </p:nvSpPr>
        <p:spPr>
          <a:xfrm>
            <a:off x="1295400" y="4945125"/>
            <a:ext cx="7467600" cy="29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Niels </a:t>
            </a:r>
            <a:r>
              <a:rPr lang="en-US" sz="10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Pfläging</a:t>
            </a:r>
            <a:r>
              <a:rPr lang="en-US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https://</a:t>
            </a:r>
            <a:r>
              <a:rPr lang="en-US" sz="10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www.workpath.com</a:t>
            </a:r>
            <a:r>
              <a:rPr lang="en-US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0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0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/magazine/how-a-triad-of-organizational-structures-allows-to-absorb-complexity/ </a:t>
            </a:r>
            <a:endParaRPr sz="10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00119" y="2571750"/>
            <a:ext cx="1801761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Organizational </a:t>
            </a:r>
            <a:r>
              <a:rPr lang="en-US" dirty="0"/>
              <a:t>robustness comes from the quality and quantity of the inter- connections between humans and teams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167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533401" y="50606"/>
            <a:ext cx="6961144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/>
              <a:t>Value “</a:t>
            </a:r>
            <a:r>
              <a:rPr lang="en-US" smtClean="0"/>
              <a:t>Web”</a:t>
            </a:r>
            <a:endParaRPr/>
          </a:p>
        </p:txBody>
      </p:sp>
      <p:pic>
        <p:nvPicPr>
          <p:cNvPr id="180" name="Google Shape;180;p2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0" y="893618"/>
            <a:ext cx="4088084" cy="318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4042" y="893618"/>
            <a:ext cx="4088084" cy="318741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/>
          <p:nvPr/>
        </p:nvSpPr>
        <p:spPr>
          <a:xfrm>
            <a:off x="3323167" y="904334"/>
            <a:ext cx="2735325" cy="317669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1"/>
          <p:cNvSpPr/>
          <p:nvPr/>
        </p:nvSpPr>
        <p:spPr>
          <a:xfrm>
            <a:off x="1143000" y="893618"/>
            <a:ext cx="1753425" cy="1351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3327410" y="742951"/>
            <a:ext cx="2621700" cy="403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34541" indent="-15359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 flows</a:t>
            </a:r>
            <a:endParaRPr sz="1350" dirty="0"/>
          </a:p>
          <a:p>
            <a:pPr marL="103585" indent="-122635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 sz="1350" dirty="0"/>
          </a:p>
          <a:p>
            <a:pPr marL="103585" indent="-122635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Collaboration / co-creation</a:t>
            </a:r>
            <a:endParaRPr sz="1350" dirty="0"/>
          </a:p>
          <a:p>
            <a:pPr marL="103585" indent="-122635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 networks – use cloud, social, </a:t>
            </a:r>
            <a:r>
              <a:rPr lang="en-US" sz="13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IoT</a:t>
            </a: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3D</a:t>
            </a:r>
            <a:endParaRPr sz="1350" dirty="0"/>
          </a:p>
          <a:p>
            <a:pPr marL="103585" indent="-122635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Platforms connect parties (</a:t>
            </a:r>
            <a:r>
              <a:rPr lang="en-US" sz="13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</a:t>
            </a: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market places)</a:t>
            </a:r>
            <a:endParaRPr sz="1350" dirty="0"/>
          </a:p>
          <a:p>
            <a:pPr marL="103585" indent="-122635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Talent sourcing</a:t>
            </a:r>
            <a:endParaRPr sz="1350" dirty="0"/>
          </a:p>
          <a:p>
            <a:pPr marL="103585" indent="-122635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Ecosystem mapping &amp; scenario-based war rooms</a:t>
            </a:r>
            <a:endParaRPr sz="1350" dirty="0"/>
          </a:p>
          <a:p>
            <a:pPr marL="103585" indent="-122635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Supply chain </a:t>
            </a:r>
            <a:r>
              <a:rPr lang="en-US" sz="13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traceabiltiy</a:t>
            </a: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3585" indent="-122635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Supply chain needs to self-</a:t>
            </a:r>
            <a:r>
              <a:rPr lang="en-US" sz="13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organise</a:t>
            </a: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(be </a:t>
            </a:r>
            <a:r>
              <a:rPr lang="en-US" sz="135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resilient)</a:t>
            </a:r>
            <a:endParaRPr sz="1350" dirty="0"/>
          </a:p>
          <a:p>
            <a:pPr marL="103585" indent="-122635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training with suppliers</a:t>
            </a:r>
            <a:endParaRPr sz="1350" dirty="0"/>
          </a:p>
          <a:p>
            <a:pPr marL="103584" indent="-122634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Experimentation </a:t>
            </a: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3585" indent="-122635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135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Nowcasting</a:t>
            </a:r>
            <a:r>
              <a:rPr lang="en-US" sz="135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 </a:t>
            </a: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lang="en-US" sz="13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realtime</a:t>
            </a: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social data</a:t>
            </a:r>
            <a:endParaRPr sz="1350" dirty="0"/>
          </a:p>
          <a:p>
            <a:pPr marL="103585" indent="-122635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 state of federalism (central vs local)</a:t>
            </a: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2019712" y="4887673"/>
            <a:ext cx="5978814" cy="21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75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https://www2.deloitte.com/insights/us/</a:t>
            </a:r>
            <a:r>
              <a:rPr lang="en-US" sz="75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75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/focus/business-trends/2015/supply-chains-to-value-webs-business-</a:t>
            </a:r>
            <a:r>
              <a:rPr lang="en-US" sz="75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trends.html</a:t>
            </a:r>
            <a:endParaRPr sz="750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23167" y="50606"/>
            <a:ext cx="5668433" cy="692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kern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influence </a:t>
            </a:r>
            <a:r>
              <a:rPr lang="en-US" kern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need to be achieved across increasingly complex networks—through relationships, collaboration, and co-creation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9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4569</TotalTime>
  <Words>1519</Words>
  <Application>Microsoft Macintosh PowerPoint</Application>
  <PresentationFormat>On-screen Show (16:9)</PresentationFormat>
  <Paragraphs>212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.AppleSystemUIFont</vt:lpstr>
      <vt:lpstr>Abadi MT Condensed Extra Bold</vt:lpstr>
      <vt:lpstr>Arial</vt:lpstr>
      <vt:lpstr>Calibri</vt:lpstr>
      <vt:lpstr>Proxima Nova</vt:lpstr>
      <vt:lpstr>Wingdings</vt:lpstr>
      <vt:lpstr>Office Theme</vt:lpstr>
      <vt:lpstr>PowerPoint Presentation</vt:lpstr>
      <vt:lpstr>Three key points</vt:lpstr>
      <vt:lpstr>Cynefin</vt:lpstr>
      <vt:lpstr>Complex systems</vt:lpstr>
      <vt:lpstr>Context Drives Value Delivery</vt:lpstr>
      <vt:lpstr>Value Chain tells part of the story</vt:lpstr>
      <vt:lpstr>Zoom out</vt:lpstr>
      <vt:lpstr>Three org structures</vt:lpstr>
      <vt:lpstr>Value “Web”</vt:lpstr>
      <vt:lpstr>Learning is the special glue</vt:lpstr>
      <vt:lpstr>Value network</vt:lpstr>
      <vt:lpstr>People</vt:lpstr>
      <vt:lpstr>Three Key Take-aways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Miller</dc:creator>
  <cp:lastModifiedBy>Mark Whiting</cp:lastModifiedBy>
  <cp:revision>48</cp:revision>
  <dcterms:modified xsi:type="dcterms:W3CDTF">2018-10-17T23:06:58Z</dcterms:modified>
</cp:coreProperties>
</file>